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24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64" r:id="rId5"/>
    <p:sldId id="258" r:id="rId6"/>
    <p:sldId id="263" r:id="rId7"/>
    <p:sldId id="279" r:id="rId8"/>
    <p:sldId id="266" r:id="rId9"/>
    <p:sldId id="286" r:id="rId10"/>
    <p:sldId id="284" r:id="rId11"/>
    <p:sldId id="283" r:id="rId12"/>
    <p:sldId id="285" r:id="rId13"/>
    <p:sldId id="282" r:id="rId14"/>
    <p:sldId id="281" r:id="rId15"/>
    <p:sldId id="272" r:id="rId16"/>
    <p:sldId id="261" r:id="rId17"/>
    <p:sldId id="27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CC"/>
    <a:srgbClr val="CCFFCC"/>
    <a:srgbClr val="99FFCC"/>
    <a:srgbClr val="9EBBDA"/>
    <a:srgbClr val="B5ECF1"/>
    <a:srgbClr val="FFEA9A"/>
    <a:srgbClr val="59C6D3"/>
    <a:srgbClr val="03AFB9"/>
    <a:srgbClr val="2C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4660"/>
  </p:normalViewPr>
  <p:slideViewPr>
    <p:cSldViewPr snapToGrid="0">
      <p:cViewPr>
        <p:scale>
          <a:sx n="81" d="100"/>
          <a:sy n="81" d="100"/>
        </p:scale>
        <p:origin x="907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7928;&#54616;&#50689;\Desktop\&#44305;&#50868;&#45824;\19-1&#54617;&#44592;\&#51025;&#49548;&#49892;\&#54016;&#54540;\&#49437;&#52268;&#50724;&#48736;_&#54016;&#54540;\&#48373;&#49324;&#48376;%20Excel-Gantt-Chart-Template-Team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Start Date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'Gantt Chart - Manual End Date'!$B$5:$B$19</c:f>
              <c:strCache>
                <c:ptCount val="15"/>
                <c:pt idx="0">
                  <c:v>Meeting1</c:v>
                </c:pt>
                <c:pt idx="1">
                  <c:v>Meeting2</c:v>
                </c:pt>
                <c:pt idx="2">
                  <c:v>Meeting3</c:v>
                </c:pt>
                <c:pt idx="3">
                  <c:v>Meeting4</c:v>
                </c:pt>
                <c:pt idx="4">
                  <c:v>Meeting5</c:v>
                </c:pt>
                <c:pt idx="5">
                  <c:v>Meeting6</c:v>
                </c:pt>
                <c:pt idx="6">
                  <c:v>Meeting7</c:v>
                </c:pt>
                <c:pt idx="7">
                  <c:v>Meeting8</c:v>
                </c:pt>
                <c:pt idx="8">
                  <c:v>정보 전달</c:v>
                </c:pt>
                <c:pt idx="9">
                  <c:v>미니게임 구현</c:v>
                </c:pt>
                <c:pt idx="10">
                  <c:v>기능 구현</c:v>
                </c:pt>
                <c:pt idx="11">
                  <c:v>아이디어 실험</c:v>
                </c:pt>
                <c:pt idx="12">
                  <c:v>자료 검색</c:v>
                </c:pt>
                <c:pt idx="13">
                  <c:v>전체 관리</c:v>
                </c:pt>
                <c:pt idx="14">
                  <c:v>문제해결 방안 검토</c:v>
                </c:pt>
              </c:strCache>
            </c:strRef>
          </c:cat>
          <c:val>
            <c:numRef>
              <c:f>'Gantt Chart - Manual End Date'!$C$5:$C$19</c:f>
              <c:numCache>
                <c:formatCode>m/d/yyyy</c:formatCode>
                <c:ptCount val="15"/>
                <c:pt idx="0">
                  <c:v>43577</c:v>
                </c:pt>
                <c:pt idx="1">
                  <c:v>43584</c:v>
                </c:pt>
                <c:pt idx="2">
                  <c:v>43591</c:v>
                </c:pt>
                <c:pt idx="3">
                  <c:v>43598</c:v>
                </c:pt>
                <c:pt idx="4">
                  <c:v>43605</c:v>
                </c:pt>
                <c:pt idx="5">
                  <c:v>43612</c:v>
                </c:pt>
                <c:pt idx="6">
                  <c:v>43619</c:v>
                </c:pt>
                <c:pt idx="7">
                  <c:v>43626</c:v>
                </c:pt>
                <c:pt idx="8">
                  <c:v>43574</c:v>
                </c:pt>
                <c:pt idx="9">
                  <c:v>43591</c:v>
                </c:pt>
                <c:pt idx="10">
                  <c:v>43574</c:v>
                </c:pt>
                <c:pt idx="11">
                  <c:v>43605</c:v>
                </c:pt>
                <c:pt idx="12">
                  <c:v>43574</c:v>
                </c:pt>
                <c:pt idx="13">
                  <c:v>43574</c:v>
                </c:pt>
                <c:pt idx="14">
                  <c:v>43584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0-4BA8-9457-E0C45812E370}"/>
            </c:ext>
          </c:extLst>
        </c:ser>
        <c:ser>
          <c:idx val="1"/>
          <c:order val="1"/>
          <c:tx>
            <c:v>Days Complete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8B0-4BA8-9457-E0C45812E370}"/>
              </c:ext>
            </c:extLst>
          </c:dPt>
          <c:dPt>
            <c:idx val="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8B0-4BA8-9457-E0C45812E370}"/>
              </c:ext>
            </c:extLst>
          </c:dPt>
          <c:dPt>
            <c:idx val="2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B0-4BA8-9457-E0C45812E370}"/>
              </c:ext>
            </c:extLst>
          </c:dPt>
          <c:dPt>
            <c:idx val="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B0-4BA8-9457-E0C45812E370}"/>
              </c:ext>
            </c:extLst>
          </c:dPt>
          <c:dPt>
            <c:idx val="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8B0-4BA8-9457-E0C45812E370}"/>
              </c:ext>
            </c:extLst>
          </c:dPt>
          <c:dPt>
            <c:idx val="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8B0-4BA8-9457-E0C45812E370}"/>
              </c:ext>
            </c:extLst>
          </c:dPt>
          <c:dPt>
            <c:idx val="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18B0-4BA8-9457-E0C45812E370}"/>
              </c:ext>
            </c:extLst>
          </c:dPt>
          <c:dPt>
            <c:idx val="7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18B0-4BA8-9457-E0C45812E370}"/>
              </c:ext>
            </c:extLst>
          </c:dPt>
          <c:dPt>
            <c:idx val="8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18B0-4BA8-9457-E0C45812E370}"/>
              </c:ext>
            </c:extLst>
          </c:dPt>
          <c:dPt>
            <c:idx val="9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18B0-4BA8-9457-E0C45812E370}"/>
              </c:ext>
            </c:extLst>
          </c:dPt>
          <c:dPt>
            <c:idx val="1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8B0-4BA8-9457-E0C45812E370}"/>
              </c:ext>
            </c:extLst>
          </c:dPt>
          <c:dPt>
            <c:idx val="1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18B0-4BA8-9457-E0C45812E370}"/>
              </c:ext>
            </c:extLst>
          </c:dPt>
          <c:dPt>
            <c:idx val="12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18B0-4BA8-9457-E0C45812E370}"/>
              </c:ext>
            </c:extLst>
          </c:dPt>
          <c:dPt>
            <c:idx val="1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18B0-4BA8-9457-E0C45812E370}"/>
              </c:ext>
            </c:extLst>
          </c:dPt>
          <c:dPt>
            <c:idx val="1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18B0-4BA8-9457-E0C45812E370}"/>
              </c:ext>
            </c:extLst>
          </c:dPt>
          <c:dPt>
            <c:idx val="1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18B0-4BA8-9457-E0C45812E370}"/>
              </c:ext>
            </c:extLst>
          </c:dPt>
          <c:dPt>
            <c:idx val="1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18B0-4BA8-9457-E0C45812E370}"/>
              </c:ext>
            </c:extLst>
          </c:dPt>
          <c:cat>
            <c:strRef>
              <c:f>'Gantt Chart - Manual End Date'!$B$5:$B$19</c:f>
              <c:strCache>
                <c:ptCount val="15"/>
                <c:pt idx="0">
                  <c:v>Meeting1</c:v>
                </c:pt>
                <c:pt idx="1">
                  <c:v>Meeting2</c:v>
                </c:pt>
                <c:pt idx="2">
                  <c:v>Meeting3</c:v>
                </c:pt>
                <c:pt idx="3">
                  <c:v>Meeting4</c:v>
                </c:pt>
                <c:pt idx="4">
                  <c:v>Meeting5</c:v>
                </c:pt>
                <c:pt idx="5">
                  <c:v>Meeting6</c:v>
                </c:pt>
                <c:pt idx="6">
                  <c:v>Meeting7</c:v>
                </c:pt>
                <c:pt idx="7">
                  <c:v>Meeting8</c:v>
                </c:pt>
                <c:pt idx="8">
                  <c:v>정보 전달</c:v>
                </c:pt>
                <c:pt idx="9">
                  <c:v>미니게임 구현</c:v>
                </c:pt>
                <c:pt idx="10">
                  <c:v>기능 구현</c:v>
                </c:pt>
                <c:pt idx="11">
                  <c:v>아이디어 실험</c:v>
                </c:pt>
                <c:pt idx="12">
                  <c:v>자료 검색</c:v>
                </c:pt>
                <c:pt idx="13">
                  <c:v>전체 관리</c:v>
                </c:pt>
                <c:pt idx="14">
                  <c:v>문제해결 방안 검토</c:v>
                </c:pt>
              </c:strCache>
            </c:strRef>
          </c:cat>
          <c:val>
            <c:numRef>
              <c:f>'Gantt Chart - Manual End Date'!$F$5:$F$19</c:f>
              <c:numCache>
                <c:formatCode>0.00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55</c:v>
                </c:pt>
                <c:pt idx="9">
                  <c:v>34</c:v>
                </c:pt>
                <c:pt idx="10">
                  <c:v>52</c:v>
                </c:pt>
                <c:pt idx="11">
                  <c:v>15</c:v>
                </c:pt>
                <c:pt idx="12">
                  <c:v>51</c:v>
                </c:pt>
                <c:pt idx="13">
                  <c:v>55</c:v>
                </c:pt>
                <c:pt idx="1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18B0-4BA8-9457-E0C45812E370}"/>
            </c:ext>
          </c:extLst>
        </c:ser>
        <c:ser>
          <c:idx val="2"/>
          <c:order val="2"/>
          <c:tx>
            <c:v>Days Remain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18B0-4BA8-9457-E0C45812E370}"/>
              </c:ext>
            </c:extLst>
          </c:dPt>
          <c:dPt>
            <c:idx val="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18B0-4BA8-9457-E0C45812E370}"/>
              </c:ext>
            </c:extLst>
          </c:dPt>
          <c:dPt>
            <c:idx val="2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18B0-4BA8-9457-E0C45812E370}"/>
              </c:ext>
            </c:extLst>
          </c:dPt>
          <c:dPt>
            <c:idx val="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18B0-4BA8-9457-E0C45812E370}"/>
              </c:ext>
            </c:extLst>
          </c:dPt>
          <c:dPt>
            <c:idx val="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18B0-4BA8-9457-E0C45812E370}"/>
              </c:ext>
            </c:extLst>
          </c:dPt>
          <c:dPt>
            <c:idx val="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18B0-4BA8-9457-E0C45812E370}"/>
              </c:ext>
            </c:extLst>
          </c:dPt>
          <c:dPt>
            <c:idx val="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18B0-4BA8-9457-E0C45812E370}"/>
              </c:ext>
            </c:extLst>
          </c:dPt>
          <c:dPt>
            <c:idx val="7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18B0-4BA8-9457-E0C45812E370}"/>
              </c:ext>
            </c:extLst>
          </c:dPt>
          <c:dPt>
            <c:idx val="8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18B0-4BA8-9457-E0C45812E370}"/>
              </c:ext>
            </c:extLst>
          </c:dPt>
          <c:dPt>
            <c:idx val="9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18B0-4BA8-9457-E0C45812E370}"/>
              </c:ext>
            </c:extLst>
          </c:dPt>
          <c:dPt>
            <c:idx val="1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18B0-4BA8-9457-E0C45812E370}"/>
              </c:ext>
            </c:extLst>
          </c:dPt>
          <c:dPt>
            <c:idx val="1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18B0-4BA8-9457-E0C45812E370}"/>
              </c:ext>
            </c:extLst>
          </c:dPt>
          <c:dPt>
            <c:idx val="12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18B0-4BA8-9457-E0C45812E370}"/>
              </c:ext>
            </c:extLst>
          </c:dPt>
          <c:dPt>
            <c:idx val="1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18B0-4BA8-9457-E0C45812E370}"/>
              </c:ext>
            </c:extLst>
          </c:dPt>
          <c:dPt>
            <c:idx val="1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18B0-4BA8-9457-E0C45812E370}"/>
              </c:ext>
            </c:extLst>
          </c:dPt>
          <c:dPt>
            <c:idx val="1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18B0-4BA8-9457-E0C45812E370}"/>
              </c:ext>
            </c:extLst>
          </c:dPt>
          <c:dPt>
            <c:idx val="1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18B0-4BA8-9457-E0C45812E370}"/>
              </c:ext>
            </c:extLst>
          </c:dPt>
          <c:cat>
            <c:strRef>
              <c:f>'Gantt Chart - Manual End Date'!$B$5:$B$19</c:f>
              <c:strCache>
                <c:ptCount val="15"/>
                <c:pt idx="0">
                  <c:v>Meeting1</c:v>
                </c:pt>
                <c:pt idx="1">
                  <c:v>Meeting2</c:v>
                </c:pt>
                <c:pt idx="2">
                  <c:v>Meeting3</c:v>
                </c:pt>
                <c:pt idx="3">
                  <c:v>Meeting4</c:v>
                </c:pt>
                <c:pt idx="4">
                  <c:v>Meeting5</c:v>
                </c:pt>
                <c:pt idx="5">
                  <c:v>Meeting6</c:v>
                </c:pt>
                <c:pt idx="6">
                  <c:v>Meeting7</c:v>
                </c:pt>
                <c:pt idx="7">
                  <c:v>Meeting8</c:v>
                </c:pt>
                <c:pt idx="8">
                  <c:v>정보 전달</c:v>
                </c:pt>
                <c:pt idx="9">
                  <c:v>미니게임 구현</c:v>
                </c:pt>
                <c:pt idx="10">
                  <c:v>기능 구현</c:v>
                </c:pt>
                <c:pt idx="11">
                  <c:v>아이디어 실험</c:v>
                </c:pt>
                <c:pt idx="12">
                  <c:v>자료 검색</c:v>
                </c:pt>
                <c:pt idx="13">
                  <c:v>전체 관리</c:v>
                </c:pt>
                <c:pt idx="14">
                  <c:v>문제해결 방안 검토</c:v>
                </c:pt>
              </c:strCache>
            </c:strRef>
          </c:cat>
          <c:val>
            <c:numRef>
              <c:f>'Gantt Chart - Manual End Date'!$G$5:$G$19</c:f>
              <c:numCache>
                <c:formatCode>0.00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6-18B0-4BA8-9457-E0C45812E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2066368"/>
        <c:axId val="-2092321328"/>
      </c:barChart>
      <c:catAx>
        <c:axId val="-20920663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92321328"/>
        <c:crosses val="autoZero"/>
        <c:auto val="1"/>
        <c:lblAlgn val="ctr"/>
        <c:lblOffset val="100"/>
        <c:noMultiLvlLbl val="0"/>
      </c:catAx>
      <c:valAx>
        <c:axId val="-20923213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9206636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0"/>
    <c:dispBlanksAs val="gap"/>
    <c:showDLblsOverMax val="0"/>
  </c:chart>
  <c:spPr>
    <a:solidFill>
      <a:schemeClr val="bg1"/>
    </a:solidFill>
    <a:ln w="38100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95EA22E-45C8-4666-95B4-24C444E9B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正方形/長方形 1">
            <a:extLst>
              <a:ext uri="{FF2B5EF4-FFF2-40B4-BE49-F238E27FC236}">
                <a16:creationId xmlns:a16="http://schemas.microsoft.com/office/drawing/2014/main" id="{02A8A066-FBA3-4BDD-9FAD-5FB0051E4420}"/>
              </a:ext>
            </a:extLst>
          </p:cNvPr>
          <p:cNvSpPr/>
          <p:nvPr/>
        </p:nvSpPr>
        <p:spPr>
          <a:xfrm>
            <a:off x="-889666" y="-1104680"/>
            <a:ext cx="13370080" cy="9521579"/>
          </a:xfrm>
          <a:prstGeom prst="flowChartDocument">
            <a:avLst/>
          </a:prstGeom>
          <a:gradFill flip="none" rotWithShape="1">
            <a:gsLst>
              <a:gs pos="80000">
                <a:schemeClr val="accent4">
                  <a:lumMod val="90000"/>
                  <a:alpha val="20000"/>
                </a:schemeClr>
              </a:gs>
              <a:gs pos="3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2022171" y="1654292"/>
            <a:ext cx="51635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BlueMarble</a:t>
            </a:r>
            <a:endParaRPr lang="en-US" altLang="ja-JP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  <a:p>
            <a:pPr algn="r"/>
            <a:r>
              <a:rPr kumimoji="1" lang="en-US" altLang="ja-JP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Game</a:t>
            </a:r>
            <a:endParaRPr kumimoji="1" lang="ja-JP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13" name="テキスト ボックス 3">
            <a:extLst>
              <a:ext uri="{FF2B5EF4-FFF2-40B4-BE49-F238E27FC236}">
                <a16:creationId xmlns:a16="http://schemas.microsoft.com/office/drawing/2014/main" id="{DD4A3C12-0C3D-4686-81F4-BD57584F2509}"/>
              </a:ext>
            </a:extLst>
          </p:cNvPr>
          <p:cNvSpPr txBox="1"/>
          <p:nvPr/>
        </p:nvSpPr>
        <p:spPr>
          <a:xfrm>
            <a:off x="7818457" y="4474274"/>
            <a:ext cx="4142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2012603036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김기환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  <a:p>
            <a:pPr algn="ctr"/>
            <a:r>
              <a:rPr kumimoji="1" lang="en-US" altLang="ja-JP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2013734027 </a:t>
            </a:r>
            <a:r>
              <a:rPr kumimoji="1"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유태형</a:t>
            </a:r>
            <a:endParaRPr kumimoji="1"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  <a:p>
            <a:pPr algn="ctr"/>
            <a:r>
              <a:rPr lang="en-US" altLang="ja-JP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2013906041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김수민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  <a:p>
            <a:pPr algn="ctr"/>
            <a:r>
              <a:rPr kumimoji="1" lang="en-US" altLang="ja-JP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2016603009 </a:t>
            </a:r>
            <a:r>
              <a:rPr kumimoji="1"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  <a:ea typeface="나눔바른펜" panose="020B0503000000000000" pitchFamily="50" charset="-127"/>
                <a:cs typeface="Verdana" panose="020B0604030504040204" pitchFamily="34" charset="0"/>
              </a:rPr>
              <a:t>문하영</a:t>
            </a:r>
            <a:endParaRPr kumimoji="1" lang="ja-JP" altLang="en-US" sz="2500" b="1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87186"/>
            <a:chOff x="458425" y="262140"/>
            <a:chExt cx="5384204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062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Deserted Island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무인도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rgbClr val="9EB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D6F61D-0D68-4D1F-88DE-D64C7ECF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61" y="2084838"/>
            <a:ext cx="5384205" cy="408270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21EEB12-E941-409A-A796-0EC186A3D939}"/>
              </a:ext>
            </a:extLst>
          </p:cNvPr>
          <p:cNvGrpSpPr/>
          <p:nvPr/>
        </p:nvGrpSpPr>
        <p:grpSpPr>
          <a:xfrm>
            <a:off x="318053" y="2025855"/>
            <a:ext cx="3806151" cy="3952152"/>
            <a:chOff x="318053" y="2025855"/>
            <a:chExt cx="3806151" cy="3952152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434FCE-CFFF-4B25-9926-5E625C37055E}"/>
                </a:ext>
              </a:extLst>
            </p:cNvPr>
            <p:cNvSpPr/>
            <p:nvPr/>
          </p:nvSpPr>
          <p:spPr>
            <a:xfrm>
              <a:off x="318053" y="2025855"/>
              <a:ext cx="3806151" cy="3952152"/>
            </a:xfrm>
            <a:prstGeom prst="rect">
              <a:avLst/>
            </a:prstGeom>
            <a:solidFill>
              <a:srgbClr val="9EB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그래픽 5" descr="열대 장면">
              <a:extLst>
                <a:ext uri="{FF2B5EF4-FFF2-40B4-BE49-F238E27FC236}">
                  <a16:creationId xmlns:a16="http://schemas.microsoft.com/office/drawing/2014/main" id="{975A8414-7817-48AC-940E-C9DBF8BA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080" y="2423160"/>
              <a:ext cx="3194156" cy="319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59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87186"/>
            <a:chOff x="458425" y="262140"/>
            <a:chExt cx="5384204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19223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Building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건물 짓기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rgbClr val="B5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6D6211-82D2-4759-8495-304209217688}"/>
              </a:ext>
            </a:extLst>
          </p:cNvPr>
          <p:cNvGrpSpPr/>
          <p:nvPr/>
        </p:nvGrpSpPr>
        <p:grpSpPr>
          <a:xfrm>
            <a:off x="318053" y="2025855"/>
            <a:ext cx="3806151" cy="3952152"/>
            <a:chOff x="318053" y="2025855"/>
            <a:chExt cx="3806151" cy="3952152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434FCE-CFFF-4B25-9926-5E625C37055E}"/>
                </a:ext>
              </a:extLst>
            </p:cNvPr>
            <p:cNvSpPr/>
            <p:nvPr/>
          </p:nvSpPr>
          <p:spPr>
            <a:xfrm>
              <a:off x="318053" y="2025855"/>
              <a:ext cx="3806151" cy="3952152"/>
            </a:xfrm>
            <a:prstGeom prst="rect">
              <a:avLst/>
            </a:prstGeom>
            <a:solidFill>
              <a:srgbClr val="B5EC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그래픽 15" descr="도시">
              <a:extLst>
                <a:ext uri="{FF2B5EF4-FFF2-40B4-BE49-F238E27FC236}">
                  <a16:creationId xmlns:a16="http://schemas.microsoft.com/office/drawing/2014/main" id="{6015333C-D57E-4C02-8397-0D6E46420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6105" y="2274489"/>
              <a:ext cx="3490046" cy="349004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838ADAA-94BF-4437-8C26-33AD13359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28" y="1867180"/>
            <a:ext cx="5699387" cy="427454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7EA3C23-E5CD-4EBB-9CA1-D17A124EFBEA}"/>
              </a:ext>
            </a:extLst>
          </p:cNvPr>
          <p:cNvSpPr/>
          <p:nvPr/>
        </p:nvSpPr>
        <p:spPr>
          <a:xfrm>
            <a:off x="8061960" y="2174971"/>
            <a:ext cx="2316480" cy="180189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38A7890-9788-4C68-8E17-FE54D99AD08F}"/>
              </a:ext>
            </a:extLst>
          </p:cNvPr>
          <p:cNvSpPr/>
          <p:nvPr/>
        </p:nvSpPr>
        <p:spPr>
          <a:xfrm>
            <a:off x="6300013" y="3828192"/>
            <a:ext cx="2316480" cy="180189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94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987729" cy="987186"/>
            <a:chOff x="458425" y="262140"/>
            <a:chExt cx="5987729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59877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Character Design &amp; Moving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캐릭터 디자인 </a:t>
              </a:r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&amp; </a:t>
              </a:r>
              <a:r>
                <a:rPr lang="ko-KR" altLang="en-US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무빙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DD11A-76CA-4885-B074-AABAF38C0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5" y="1196620"/>
            <a:ext cx="11641978" cy="654530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668AA3-9DA8-4246-A3AA-5D94A8C21BF5}"/>
              </a:ext>
            </a:extLst>
          </p:cNvPr>
          <p:cNvGrpSpPr/>
          <p:nvPr/>
        </p:nvGrpSpPr>
        <p:grpSpPr>
          <a:xfrm>
            <a:off x="318053" y="2025855"/>
            <a:ext cx="3806151" cy="3952152"/>
            <a:chOff x="318053" y="2025855"/>
            <a:chExt cx="3806151" cy="3952152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434FCE-CFFF-4B25-9926-5E625C37055E}"/>
                </a:ext>
              </a:extLst>
            </p:cNvPr>
            <p:cNvSpPr/>
            <p:nvPr/>
          </p:nvSpPr>
          <p:spPr>
            <a:xfrm>
              <a:off x="318053" y="2025855"/>
              <a:ext cx="3806151" cy="39521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그래픽 9" descr="걷기">
              <a:extLst>
                <a:ext uri="{FF2B5EF4-FFF2-40B4-BE49-F238E27FC236}">
                  <a16:creationId xmlns:a16="http://schemas.microsoft.com/office/drawing/2014/main" id="{B84FA939-3C48-4755-BAAB-F6D428E96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425" y="2270228"/>
              <a:ext cx="3463406" cy="3463406"/>
            </a:xfrm>
            <a:prstGeom prst="rect">
              <a:avLst/>
            </a:prstGeom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D6E2CA-D5D7-4E0D-93EC-8E0FFB1A047A}"/>
              </a:ext>
            </a:extLst>
          </p:cNvPr>
          <p:cNvCxnSpPr>
            <a:cxnSpLocks/>
          </p:cNvCxnSpPr>
          <p:nvPr/>
        </p:nvCxnSpPr>
        <p:spPr>
          <a:xfrm>
            <a:off x="8849101" y="3671908"/>
            <a:ext cx="1407419" cy="1529569"/>
          </a:xfrm>
          <a:prstGeom prst="straightConnector1">
            <a:avLst/>
          </a:prstGeom>
          <a:ln w="666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58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87186"/>
            <a:chOff x="458425" y="262140"/>
            <a:chExt cx="5384204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3043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Mini Game</a:t>
              </a:r>
              <a:r>
                <a:rPr lang="ko-KR" altLang="en-US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-</a:t>
              </a:r>
              <a:r>
                <a:rPr lang="ko-KR" altLang="en-US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Wheel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미니게임 </a:t>
              </a:r>
              <a:r>
                <a:rPr lang="en-US" altLang="ko-KR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- </a:t>
              </a:r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돌림판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rgbClr val="FFE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7EE33-24F9-449A-B37D-543CEDCA16AD}"/>
              </a:ext>
            </a:extLst>
          </p:cNvPr>
          <p:cNvGrpSpPr/>
          <p:nvPr/>
        </p:nvGrpSpPr>
        <p:grpSpPr>
          <a:xfrm>
            <a:off x="318053" y="2025855"/>
            <a:ext cx="3806151" cy="3952152"/>
            <a:chOff x="318053" y="2025855"/>
            <a:chExt cx="3806151" cy="3952152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434FCE-CFFF-4B25-9926-5E625C37055E}"/>
                </a:ext>
              </a:extLst>
            </p:cNvPr>
            <p:cNvSpPr/>
            <p:nvPr/>
          </p:nvSpPr>
          <p:spPr>
            <a:xfrm>
              <a:off x="318053" y="2025855"/>
              <a:ext cx="3806151" cy="3952152"/>
            </a:xfrm>
            <a:prstGeom prst="rect">
              <a:avLst/>
            </a:prstGeom>
            <a:solidFill>
              <a:srgbClr val="FFE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그림 6" descr="장치이(가) 표시된 사진&#10;&#10;자동 생성된 설명">
              <a:extLst>
                <a:ext uri="{FF2B5EF4-FFF2-40B4-BE49-F238E27FC236}">
                  <a16:creationId xmlns:a16="http://schemas.microsoft.com/office/drawing/2014/main" id="{765DA5B5-D3D8-44D5-9D46-8E909050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54" y="2262589"/>
              <a:ext cx="3428548" cy="34285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9290C6-FA9B-4EAF-959E-04DE88EDF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9" y="1656523"/>
            <a:ext cx="8785488" cy="4939337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3346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AED00E-31C8-4338-8C38-3CC33DB1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-259080"/>
            <a:ext cx="11902440" cy="7264884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1300000" y="-103313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2916778" y="2613392"/>
              <a:ext cx="6358472" cy="1631216"/>
              <a:chOff x="2916778" y="2355575"/>
              <a:chExt cx="6358472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4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2916778" y="3063461"/>
                <a:ext cx="63584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Roles &amp; Schedule</a:t>
                </a:r>
                <a:endParaRPr kumimoji="1" lang="ja-JP" altLang="en-US" sz="54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897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1215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Roles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Divide Roles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38" name="Oval 13">
            <a:extLst>
              <a:ext uri="{FF2B5EF4-FFF2-40B4-BE49-F238E27FC236}">
                <a16:creationId xmlns:a16="http://schemas.microsoft.com/office/drawing/2014/main" id="{4DFB4DFE-4D29-4CF8-B30E-2044536F6AA3}"/>
              </a:ext>
            </a:extLst>
          </p:cNvPr>
          <p:cNvSpPr/>
          <p:nvPr/>
        </p:nvSpPr>
        <p:spPr>
          <a:xfrm>
            <a:off x="2800286" y="4309216"/>
            <a:ext cx="701849" cy="7018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6">
            <a:extLst>
              <a:ext uri="{FF2B5EF4-FFF2-40B4-BE49-F238E27FC236}">
                <a16:creationId xmlns:a16="http://schemas.microsoft.com/office/drawing/2014/main" id="{5C9B7C54-808F-4259-9281-6999757C8B38}"/>
              </a:ext>
            </a:extLst>
          </p:cNvPr>
          <p:cNvSpPr/>
          <p:nvPr/>
        </p:nvSpPr>
        <p:spPr>
          <a:xfrm>
            <a:off x="4759272" y="4309215"/>
            <a:ext cx="701849" cy="701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8233DE-ED54-4810-8D6D-83ABFC18E98C}"/>
              </a:ext>
            </a:extLst>
          </p:cNvPr>
          <p:cNvSpPr txBox="1"/>
          <p:nvPr/>
        </p:nvSpPr>
        <p:spPr>
          <a:xfrm>
            <a:off x="2307478" y="5167662"/>
            <a:ext cx="1904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전체 관리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 맵 구현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주사위 굴리기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648275-371A-4DD4-A0D1-B8DB1E691D02}"/>
              </a:ext>
            </a:extLst>
          </p:cNvPr>
          <p:cNvSpPr txBox="1"/>
          <p:nvPr/>
        </p:nvSpPr>
        <p:spPr>
          <a:xfrm>
            <a:off x="4276282" y="5205604"/>
            <a:ext cx="184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캐릭터 이동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돌림판 만들기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건물 세우기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9DF906-B77A-4F9B-85AF-9D80B71A6EA0}"/>
              </a:ext>
            </a:extLst>
          </p:cNvPr>
          <p:cNvSpPr txBox="1"/>
          <p:nvPr/>
        </p:nvSpPr>
        <p:spPr>
          <a:xfrm>
            <a:off x="6391552" y="5167662"/>
            <a:ext cx="1385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시작화면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UI</a:t>
            </a: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 배경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545A2-DEE3-4B84-BB32-346AFF9CE87B}"/>
              </a:ext>
            </a:extLst>
          </p:cNvPr>
          <p:cNvSpPr txBox="1"/>
          <p:nvPr/>
        </p:nvSpPr>
        <p:spPr>
          <a:xfrm>
            <a:off x="8147625" y="5205604"/>
            <a:ext cx="1817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캐릭터 디자인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캐릭터 움직임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자산 관리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BB7F4A5-0DE7-4E68-9456-65281D2A8412}"/>
              </a:ext>
            </a:extLst>
          </p:cNvPr>
          <p:cNvGrpSpPr/>
          <p:nvPr/>
        </p:nvGrpSpPr>
        <p:grpSpPr>
          <a:xfrm>
            <a:off x="960760" y="2118626"/>
            <a:ext cx="10331901" cy="2611839"/>
            <a:chOff x="960760" y="1796874"/>
            <a:chExt cx="10331901" cy="2918970"/>
          </a:xfrm>
        </p:grpSpPr>
        <p:sp>
          <p:nvSpPr>
            <p:cNvPr id="58" name="Bent Arrow 3">
              <a:extLst>
                <a:ext uri="{FF2B5EF4-FFF2-40B4-BE49-F238E27FC236}">
                  <a16:creationId xmlns:a16="http://schemas.microsoft.com/office/drawing/2014/main" id="{85D64C21-55B0-4292-AD6E-5D5EC2E06F37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Bent Arrow 35">
              <a:extLst>
                <a:ext uri="{FF2B5EF4-FFF2-40B4-BE49-F238E27FC236}">
                  <a16:creationId xmlns:a16="http://schemas.microsoft.com/office/drawing/2014/main" id="{AD8FF43C-A21C-4227-8045-D4BF698D57A9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60" name="Bent Arrow 38">
              <a:extLst>
                <a:ext uri="{FF2B5EF4-FFF2-40B4-BE49-F238E27FC236}">
                  <a16:creationId xmlns:a16="http://schemas.microsoft.com/office/drawing/2014/main" id="{DF9C67F0-49D6-407E-8C7C-9EF391406292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Bent Arrow 41">
              <a:extLst>
                <a:ext uri="{FF2B5EF4-FFF2-40B4-BE49-F238E27FC236}">
                  <a16:creationId xmlns:a16="http://schemas.microsoft.com/office/drawing/2014/main" id="{48CADF91-16D1-4A7F-B08B-9767406EE17A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B794A6-D8D0-467F-BF2A-314B018C5C3C}"/>
              </a:ext>
            </a:extLst>
          </p:cNvPr>
          <p:cNvGrpSpPr/>
          <p:nvPr/>
        </p:nvGrpSpPr>
        <p:grpSpPr>
          <a:xfrm>
            <a:off x="8631825" y="4309215"/>
            <a:ext cx="701849" cy="701849"/>
            <a:chOff x="8831514" y="4309217"/>
            <a:chExt cx="566192" cy="566192"/>
          </a:xfrm>
        </p:grpSpPr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32F59EA1-FAE6-4180-9EDA-B03D6BDC6693}"/>
                </a:ext>
              </a:extLst>
            </p:cNvPr>
            <p:cNvSpPr/>
            <p:nvPr/>
          </p:nvSpPr>
          <p:spPr>
            <a:xfrm>
              <a:off x="8831514" y="4309217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ounded Rectangle 10">
              <a:extLst>
                <a:ext uri="{FF2B5EF4-FFF2-40B4-BE49-F238E27FC236}">
                  <a16:creationId xmlns:a16="http://schemas.microsoft.com/office/drawing/2014/main" id="{1CDC2685-A59D-45E4-B06B-FE79EF3AFA21}"/>
                </a:ext>
              </a:extLst>
            </p:cNvPr>
            <p:cNvSpPr/>
            <p:nvPr/>
          </p:nvSpPr>
          <p:spPr>
            <a:xfrm>
              <a:off x="9018406" y="4465031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6231DB-DF98-4927-804F-EDBA28EE2559}"/>
              </a:ext>
            </a:extLst>
          </p:cNvPr>
          <p:cNvGrpSpPr/>
          <p:nvPr/>
        </p:nvGrpSpPr>
        <p:grpSpPr>
          <a:xfrm>
            <a:off x="3432853" y="1737980"/>
            <a:ext cx="5414792" cy="707886"/>
            <a:chOff x="3737534" y="1158345"/>
            <a:chExt cx="5414792" cy="70788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E381FDA-48DC-4783-B7EE-1E90E523BCAE}"/>
                </a:ext>
              </a:extLst>
            </p:cNvPr>
            <p:cNvSpPr txBox="1"/>
            <p:nvPr/>
          </p:nvSpPr>
          <p:spPr>
            <a:xfrm>
              <a:off x="6330563" y="1158345"/>
              <a:ext cx="28217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오류 수정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 검토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문제 해결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자료 검색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9" name="Text Placeholder 10">
              <a:extLst>
                <a:ext uri="{FF2B5EF4-FFF2-40B4-BE49-F238E27FC236}">
                  <a16:creationId xmlns:a16="http://schemas.microsoft.com/office/drawing/2014/main" id="{B1F1E641-5572-45FA-8842-876C56B10CF6}"/>
                </a:ext>
              </a:extLst>
            </p:cNvPr>
            <p:cNvSpPr txBox="1">
              <a:spLocks/>
            </p:cNvSpPr>
            <p:nvPr/>
          </p:nvSpPr>
          <p:spPr>
            <a:xfrm>
              <a:off x="3737534" y="1364800"/>
              <a:ext cx="3025429" cy="2949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Together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12768C-CA8B-4365-A0B0-5EC7B1DB4767}"/>
              </a:ext>
            </a:extLst>
          </p:cNvPr>
          <p:cNvGrpSpPr/>
          <p:nvPr/>
        </p:nvGrpSpPr>
        <p:grpSpPr>
          <a:xfrm>
            <a:off x="1956514" y="2459300"/>
            <a:ext cx="8224216" cy="1814176"/>
            <a:chOff x="1697295" y="2489770"/>
            <a:chExt cx="8224216" cy="1814176"/>
          </a:xfrm>
        </p:grpSpPr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ED4F514D-2A06-4EDE-8900-1B6D4BB8E827}"/>
                </a:ext>
              </a:extLst>
            </p:cNvPr>
            <p:cNvSpPr/>
            <p:nvPr/>
          </p:nvSpPr>
          <p:spPr>
            <a:xfrm rot="16200000">
              <a:off x="2347436" y="2276676"/>
              <a:ext cx="874800" cy="2175082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ight Arrow 6">
              <a:extLst>
                <a:ext uri="{FF2B5EF4-FFF2-40B4-BE49-F238E27FC236}">
                  <a16:creationId xmlns:a16="http://schemas.microsoft.com/office/drawing/2014/main" id="{57EC6C83-AF16-4BFE-9616-449EF58C6D52}"/>
                </a:ext>
              </a:extLst>
            </p:cNvPr>
            <p:cNvSpPr/>
            <p:nvPr/>
          </p:nvSpPr>
          <p:spPr>
            <a:xfrm>
              <a:off x="7681462" y="2489770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D60679A6-84C9-4829-A17B-80A60EB86432}"/>
                </a:ext>
              </a:extLst>
            </p:cNvPr>
            <p:cNvSpPr/>
            <p:nvPr/>
          </p:nvSpPr>
          <p:spPr>
            <a:xfrm>
              <a:off x="5752733" y="2928709"/>
              <a:ext cx="1957919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9A13E05B-43C1-4C75-8298-B10350049D51}"/>
                </a:ext>
              </a:extLst>
            </p:cNvPr>
            <p:cNvSpPr/>
            <p:nvPr/>
          </p:nvSpPr>
          <p:spPr>
            <a:xfrm>
              <a:off x="3854075" y="2921545"/>
              <a:ext cx="1943867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Straight Connector 48">
              <a:extLst>
                <a:ext uri="{FF2B5EF4-FFF2-40B4-BE49-F238E27FC236}">
                  <a16:creationId xmlns:a16="http://schemas.microsoft.com/office/drawing/2014/main" id="{EB50DD28-D6D7-4C03-A47C-A23277CEA59D}"/>
                </a:ext>
              </a:extLst>
            </p:cNvPr>
            <p:cNvCxnSpPr/>
            <p:nvPr/>
          </p:nvCxnSpPr>
          <p:spPr>
            <a:xfrm>
              <a:off x="2900363" y="3876727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49">
              <a:extLst>
                <a:ext uri="{FF2B5EF4-FFF2-40B4-BE49-F238E27FC236}">
                  <a16:creationId xmlns:a16="http://schemas.microsoft.com/office/drawing/2014/main" id="{AB0AA3C8-92A4-4498-8F32-91B264151748}"/>
                </a:ext>
              </a:extLst>
            </p:cNvPr>
            <p:cNvCxnSpPr/>
            <p:nvPr/>
          </p:nvCxnSpPr>
          <p:spPr>
            <a:xfrm>
              <a:off x="4853975" y="3876727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1">
              <a:extLst>
                <a:ext uri="{FF2B5EF4-FFF2-40B4-BE49-F238E27FC236}">
                  <a16:creationId xmlns:a16="http://schemas.microsoft.com/office/drawing/2014/main" id="{36F596BE-376A-4F40-8748-1A39D4BC5533}"/>
                </a:ext>
              </a:extLst>
            </p:cNvPr>
            <p:cNvCxnSpPr/>
            <p:nvPr/>
          </p:nvCxnSpPr>
          <p:spPr>
            <a:xfrm>
              <a:off x="6795239" y="3876727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2">
              <a:extLst>
                <a:ext uri="{FF2B5EF4-FFF2-40B4-BE49-F238E27FC236}">
                  <a16:creationId xmlns:a16="http://schemas.microsoft.com/office/drawing/2014/main" id="{1111A9E3-A72A-4CE9-A836-D83E54537DCD}"/>
                </a:ext>
              </a:extLst>
            </p:cNvPr>
            <p:cNvCxnSpPr/>
            <p:nvPr/>
          </p:nvCxnSpPr>
          <p:spPr>
            <a:xfrm>
              <a:off x="8748850" y="3876727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AE7D39-2053-4176-AF38-CD8E39C4BB83}"/>
                </a:ext>
              </a:extLst>
            </p:cNvPr>
            <p:cNvSpPr txBox="1"/>
            <p:nvPr/>
          </p:nvSpPr>
          <p:spPr>
            <a:xfrm>
              <a:off x="2116860" y="3118405"/>
              <a:ext cx="1539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cs typeface="Arial" pitchFamily="34" charset="0"/>
                </a:rPr>
                <a:t>김기환</a:t>
              </a:r>
              <a:endParaRPr lang="en-US" altLang="ko-KR" sz="2800" dirty="0"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EE33EA1-CCD2-4DF5-8148-30A85B6C0C36}"/>
                </a:ext>
              </a:extLst>
            </p:cNvPr>
            <p:cNvSpPr txBox="1"/>
            <p:nvPr/>
          </p:nvSpPr>
          <p:spPr>
            <a:xfrm>
              <a:off x="4038691" y="3118405"/>
              <a:ext cx="1539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cs typeface="Arial" pitchFamily="34" charset="0"/>
                </a:rPr>
                <a:t>유태형</a:t>
              </a:r>
              <a:endParaRPr lang="en-US" altLang="ko-KR" sz="2800" dirty="0"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EF88204-E1E4-4842-9A05-6522EF548F49}"/>
                </a:ext>
              </a:extLst>
            </p:cNvPr>
            <p:cNvSpPr txBox="1"/>
            <p:nvPr/>
          </p:nvSpPr>
          <p:spPr>
            <a:xfrm>
              <a:off x="5971653" y="3118405"/>
              <a:ext cx="1539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cs typeface="Arial" pitchFamily="34" charset="0"/>
                </a:rPr>
                <a:t>김수민</a:t>
              </a:r>
              <a:endParaRPr lang="en-US" altLang="ko-KR" sz="2800" dirty="0"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23E6F7A-A27B-4B88-8971-BB1E1D691F23}"/>
                </a:ext>
              </a:extLst>
            </p:cNvPr>
            <p:cNvSpPr txBox="1"/>
            <p:nvPr/>
          </p:nvSpPr>
          <p:spPr>
            <a:xfrm>
              <a:off x="7893484" y="3118405"/>
              <a:ext cx="1539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cs typeface="Arial" pitchFamily="34" charset="0"/>
                </a:rPr>
                <a:t>문하영</a:t>
              </a:r>
              <a:endParaRPr lang="en-US" altLang="ko-KR" sz="2800" dirty="0">
                <a:cs typeface="Arial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F85C41-9523-44AA-898A-FEAF7A45EE73}"/>
              </a:ext>
            </a:extLst>
          </p:cNvPr>
          <p:cNvGrpSpPr/>
          <p:nvPr/>
        </p:nvGrpSpPr>
        <p:grpSpPr>
          <a:xfrm>
            <a:off x="6689865" y="4318979"/>
            <a:ext cx="701849" cy="701849"/>
            <a:chOff x="6771361" y="4273475"/>
            <a:chExt cx="701849" cy="701849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82116C97-8AD2-4BDA-AA08-E12FA13CAB69}"/>
                </a:ext>
              </a:extLst>
            </p:cNvPr>
            <p:cNvSpPr/>
            <p:nvPr/>
          </p:nvSpPr>
          <p:spPr>
            <a:xfrm>
              <a:off x="6771361" y="4273475"/>
              <a:ext cx="701849" cy="7018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팔레트">
              <a:extLst>
                <a:ext uri="{FF2B5EF4-FFF2-40B4-BE49-F238E27FC236}">
                  <a16:creationId xmlns:a16="http://schemas.microsoft.com/office/drawing/2014/main" id="{0D290406-1B8B-41E8-B2A3-0BAEF069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7464" y="4348645"/>
              <a:ext cx="550416" cy="550416"/>
            </a:xfrm>
            <a:prstGeom prst="rect">
              <a:avLst/>
            </a:prstGeom>
          </p:spPr>
        </p:pic>
      </p:grpSp>
      <p:pic>
        <p:nvPicPr>
          <p:cNvPr id="12" name="그래픽 11" descr="도시">
            <a:extLst>
              <a:ext uri="{FF2B5EF4-FFF2-40B4-BE49-F238E27FC236}">
                <a16:creationId xmlns:a16="http://schemas.microsoft.com/office/drawing/2014/main" id="{555AD1CE-FFD6-4419-9182-1DCE5B79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2246" y="4279541"/>
            <a:ext cx="746846" cy="746846"/>
          </a:xfrm>
          <a:prstGeom prst="rect">
            <a:avLst/>
          </a:prstGeom>
        </p:spPr>
      </p:pic>
      <p:pic>
        <p:nvPicPr>
          <p:cNvPr id="16" name="그래픽 15" descr="주사위 ">
            <a:extLst>
              <a:ext uri="{FF2B5EF4-FFF2-40B4-BE49-F238E27FC236}">
                <a16:creationId xmlns:a16="http://schemas.microsoft.com/office/drawing/2014/main" id="{DBE7E491-94E3-45EA-AD38-A077CF491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6621" y="4346718"/>
            <a:ext cx="698655" cy="6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">
            <a:extLst>
              <a:ext uri="{FF2B5EF4-FFF2-40B4-BE49-F238E27FC236}">
                <a16:creationId xmlns:a16="http://schemas.microsoft.com/office/drawing/2014/main" id="{4FD0BB39-59B2-4A01-9873-3E2CCC4127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108881"/>
              </p:ext>
            </p:extLst>
          </p:nvPr>
        </p:nvGraphicFramePr>
        <p:xfrm>
          <a:off x="1202301" y="1562233"/>
          <a:ext cx="10624820" cy="4899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6DB8257C-3DD6-4668-8E5D-3B64AACE3126}"/>
              </a:ext>
            </a:extLst>
          </p:cNvPr>
          <p:cNvSpPr/>
          <p:nvPr/>
        </p:nvSpPr>
        <p:spPr>
          <a:xfrm>
            <a:off x="-841919" y="-89399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821753" y="127229"/>
            <a:ext cx="11005368" cy="1339873"/>
            <a:chOff x="867933" y="127229"/>
            <a:chExt cx="11005368" cy="1339873"/>
          </a:xfrm>
        </p:grpSpPr>
        <p:sp>
          <p:nvSpPr>
            <p:cNvPr id="7" name="テキスト ボックス 13">
              <a:extLst>
                <a:ext uri="{FF2B5EF4-FFF2-40B4-BE49-F238E27FC236}">
                  <a16:creationId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10021191" y="1005437"/>
              <a:ext cx="1852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3months</a:t>
              </a:r>
              <a:endParaRPr kumimoji="1" lang="ja-JP" altLang="en-US" sz="2400" b="1" spc="600" dirty="0">
                <a:solidFill>
                  <a:schemeClr val="bg1"/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8" name="テキスト ボックス 14">
              <a:extLst>
                <a:ext uri="{FF2B5EF4-FFF2-40B4-BE49-F238E27FC236}">
                  <a16:creationId xmlns:a16="http://schemas.microsoft.com/office/drawing/2014/main" id="{0D84B077-B893-4306-BBCB-2873FD800ED3}"/>
                </a:ext>
              </a:extLst>
            </p:cNvPr>
            <p:cNvSpPr txBox="1"/>
            <p:nvPr/>
          </p:nvSpPr>
          <p:spPr>
            <a:xfrm>
              <a:off x="867933" y="127229"/>
              <a:ext cx="4285853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ja-JP" sz="6600" dirty="0">
                  <a:solidFill>
                    <a:schemeClr val="bg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Schedule</a:t>
              </a:r>
              <a:endParaRPr kumimoji="1" lang="ja-JP" altLang="en-US" sz="6600" dirty="0">
                <a:solidFill>
                  <a:schemeClr val="bg1"/>
                </a:soli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:a16="http://schemas.microsoft.com/office/drawing/2014/main" id="{C0DD3B92-233C-4C84-A158-7432829D9199}"/>
                </a:ext>
              </a:extLst>
            </p:cNvPr>
            <p:cNvCxnSpPr>
              <a:cxnSpLocks/>
            </p:cNvCxnSpPr>
            <p:nvPr/>
          </p:nvCxnSpPr>
          <p:spPr>
            <a:xfrm>
              <a:off x="867933" y="1371970"/>
              <a:ext cx="480180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8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D566FB-4A52-4F95-AD43-CDD1B39D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6443" y="-121394"/>
            <a:ext cx="13364806" cy="7848074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4" name="グループ化 6">
            <a:extLst>
              <a:ext uri="{FF2B5EF4-FFF2-40B4-BE49-F238E27FC236}">
                <a16:creationId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911717" y="-958147"/>
            <a:ext cx="13370080" cy="9521579"/>
            <a:chOff x="-720926" y="1699907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720926" y="169990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2288310" y="4525238"/>
              <a:ext cx="41734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6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6000" b="1" spc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84190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4112477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26214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332185" y="1588654"/>
            <a:ext cx="300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Project Subject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9048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329362" y="2739200"/>
            <a:ext cx="32448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Development</a:t>
            </a:r>
          </a:p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      Environment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416560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2329362" y="4165602"/>
            <a:ext cx="197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Functions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2332185" y="5370948"/>
            <a:ext cx="336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Roles &amp; Schedule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pic>
        <p:nvPicPr>
          <p:cNvPr id="21" name="그림 20" descr="건물, 하늘, 실외, 대형이(가) 표시된 사진&#10;&#10;매우 높은 신뢰도로 생성된 설명">
            <a:extLst>
              <a:ext uri="{FF2B5EF4-FFF2-40B4-BE49-F238E27FC236}">
                <a16:creationId xmlns:a16="http://schemas.microsoft.com/office/drawing/2014/main" id="{A0B2E235-97C5-4D42-82EA-CC71CBD16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73" y="0"/>
            <a:ext cx="4572000" cy="6858000"/>
          </a:xfrm>
          <a:prstGeom prst="rect">
            <a:avLst/>
          </a:prstGeom>
        </p:spPr>
      </p:pic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D4065F04-4535-4C2B-8B78-7839299AC732}"/>
              </a:ext>
            </a:extLst>
          </p:cNvPr>
          <p:cNvSpPr txBox="1"/>
          <p:nvPr/>
        </p:nvSpPr>
        <p:spPr>
          <a:xfrm>
            <a:off x="2332185" y="1991287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BlueMarble</a:t>
            </a: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Game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3B73F547-74CE-4463-BAC9-7CB784631F55}"/>
              </a:ext>
            </a:extLst>
          </p:cNvPr>
          <p:cNvSpPr txBox="1"/>
          <p:nvPr/>
        </p:nvSpPr>
        <p:spPr>
          <a:xfrm>
            <a:off x="2332953" y="575932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Divide roles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D1D7D263-DD7A-474D-987F-F6BACBCD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6" y="1159685"/>
            <a:ext cx="11367193" cy="605028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952951" y="-929640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3268376" y="2613392"/>
              <a:ext cx="5655267" cy="1631216"/>
              <a:chOff x="3268376" y="2355575"/>
              <a:chExt cx="5655267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112525" y="2355575"/>
                <a:ext cx="1966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3268376" y="3063461"/>
                <a:ext cx="565526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Project Subject</a:t>
                </a:r>
                <a:endParaRPr kumimoji="1" lang="ja-JP" altLang="en-US" sz="54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399300"/>
            <a:ext cx="306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Project Subject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4" y="1603513"/>
            <a:ext cx="5976731" cy="470452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6993331" y="1873092"/>
            <a:ext cx="39244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b="1" dirty="0" err="1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BlueMarble</a:t>
            </a:r>
            <a:endParaRPr lang="en-US" altLang="ja-JP" sz="6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r>
              <a:rPr lang="en-US" altLang="ja-JP" sz="6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Game</a:t>
            </a:r>
            <a:endParaRPr kumimoji="1" lang="ja-JP" altLang="en-US" sz="6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72471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ëª¨ëìë§ë¸ì ëí ì´ë¯¸ì§ ê²ìê²°ê³¼">
            <a:extLst>
              <a:ext uri="{FF2B5EF4-FFF2-40B4-BE49-F238E27FC236}">
                <a16:creationId xmlns:a16="http://schemas.microsoft.com/office/drawing/2014/main" id="{BCB60431-756A-47C1-B219-84E29B76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2" y="1729398"/>
            <a:ext cx="3363401" cy="18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íë ì¦ë§ë¸ì ëí ì´ë¯¸ì§ ê²ìê²°ê³¼">
            <a:extLst>
              <a:ext uri="{FF2B5EF4-FFF2-40B4-BE49-F238E27FC236}">
                <a16:creationId xmlns:a16="http://schemas.microsoft.com/office/drawing/2014/main" id="{6F90BEF5-BA4E-4E5F-B8D3-9984D442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8" y="3812084"/>
            <a:ext cx="4967689" cy="225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ë¶ë£¨ë§ë¶ì ëí ì´ë¯¸ì§ ê²ìê²°ê³¼">
            <a:extLst>
              <a:ext uri="{FF2B5EF4-FFF2-40B4-BE49-F238E27FC236}">
                <a16:creationId xmlns:a16="http://schemas.microsoft.com/office/drawing/2014/main" id="{0BEDD590-F431-441E-956A-4A9662DB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93" y="2262842"/>
            <a:ext cx="2254097" cy="2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99C59D6C-702A-45E7-AE79-461E02116C6C}"/>
              </a:ext>
            </a:extLst>
          </p:cNvPr>
          <p:cNvSpPr txBox="1"/>
          <p:nvPr/>
        </p:nvSpPr>
        <p:spPr>
          <a:xfrm>
            <a:off x="6993331" y="379892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Verdana" panose="020B0604030504040204" pitchFamily="34" charset="0"/>
              </a:rPr>
              <a:t>부루마블</a:t>
            </a:r>
            <a:endParaRPr kumimoji="1" lang="ja-JP" altLang="en-US" sz="36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돋움" panose="020B0600000101010101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1252796" y="2613392"/>
              <a:ext cx="9686434" cy="1631216"/>
              <a:chOff x="1252796" y="2355575"/>
              <a:chExt cx="9686434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1252796" y="3063461"/>
                <a:ext cx="96864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Development Environment</a:t>
                </a:r>
                <a:endParaRPr kumimoji="1" lang="ja-JP" altLang="en-US" sz="54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5344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Development Environment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개발 환경</a:t>
              </a:r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59CDFE-24DB-46C8-AB52-D41F5712665E}"/>
              </a:ext>
            </a:extLst>
          </p:cNvPr>
          <p:cNvGrpSpPr/>
          <p:nvPr/>
        </p:nvGrpSpPr>
        <p:grpSpPr>
          <a:xfrm>
            <a:off x="960599" y="1603513"/>
            <a:ext cx="4235495" cy="4139649"/>
            <a:chOff x="960599" y="1603513"/>
            <a:chExt cx="4235495" cy="4139649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C0DB717-0C78-4FD4-A27D-F3FFDFB816A1}"/>
                </a:ext>
              </a:extLst>
            </p:cNvPr>
            <p:cNvSpPr/>
            <p:nvPr/>
          </p:nvSpPr>
          <p:spPr>
            <a:xfrm>
              <a:off x="960599" y="1603513"/>
              <a:ext cx="4235495" cy="3193774"/>
            </a:xfrm>
            <a:prstGeom prst="rect">
              <a:avLst/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C4F40EB-7A15-43B4-A817-339035D6B274}"/>
                </a:ext>
              </a:extLst>
            </p:cNvPr>
            <p:cNvGrpSpPr/>
            <p:nvPr/>
          </p:nvGrpSpPr>
          <p:grpSpPr>
            <a:xfrm>
              <a:off x="1955720" y="4991537"/>
              <a:ext cx="2328541" cy="751625"/>
              <a:chOff x="1257955" y="262140"/>
              <a:chExt cx="3925556" cy="1267125"/>
            </a:xfrm>
          </p:grpSpPr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2F3AEAA-CCC8-4653-9153-8BC445CC01BC}"/>
                  </a:ext>
                </a:extLst>
              </p:cNvPr>
              <p:cNvSpPr txBox="1"/>
              <p:nvPr/>
            </p:nvSpPr>
            <p:spPr>
              <a:xfrm>
                <a:off x="1425845" y="262140"/>
                <a:ext cx="3449359" cy="674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Unity</a:t>
                </a:r>
                <a:r>
                  <a:rPr lang="ko-KR" altLang="en-US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en-US" altLang="ko-KR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Ver 2019.1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ADABB9D-14A8-4645-89B4-1B3C49181F02}"/>
                  </a:ext>
                </a:extLst>
              </p:cNvPr>
              <p:cNvSpPr txBox="1"/>
              <p:nvPr/>
            </p:nvSpPr>
            <p:spPr>
              <a:xfrm>
                <a:off x="1257955" y="1062287"/>
                <a:ext cx="3925556" cy="466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Most functions &amp; implementation</a:t>
                </a:r>
                <a:endParaRPr kumimoji="1" lang="ja-JP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  <p:pic>
          <p:nvPicPr>
            <p:cNvPr id="19" name="Picture 2" descr="unity logoì ëí ì´ë¯¸ì§ ê²ìê²°ê³¼">
              <a:extLst>
                <a:ext uri="{FF2B5EF4-FFF2-40B4-BE49-F238E27FC236}">
                  <a16:creationId xmlns:a16="http://schemas.microsoft.com/office/drawing/2014/main" id="{AAAA89A9-B78B-4D28-823C-31E80FD60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380" y="2504990"/>
              <a:ext cx="3821928" cy="139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CCDBF-AF65-4AAE-AA3A-9832ABD23653}"/>
              </a:ext>
            </a:extLst>
          </p:cNvPr>
          <p:cNvGrpSpPr/>
          <p:nvPr/>
        </p:nvGrpSpPr>
        <p:grpSpPr>
          <a:xfrm>
            <a:off x="6297432" y="1603513"/>
            <a:ext cx="4235495" cy="4139649"/>
            <a:chOff x="6922272" y="1603513"/>
            <a:chExt cx="4235495" cy="4139649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1A2738D-7458-402C-91CC-833714A6A88B}"/>
                </a:ext>
              </a:extLst>
            </p:cNvPr>
            <p:cNvSpPr/>
            <p:nvPr/>
          </p:nvSpPr>
          <p:spPr>
            <a:xfrm>
              <a:off x="6922272" y="1603513"/>
              <a:ext cx="4235495" cy="3193774"/>
            </a:xfrm>
            <a:prstGeom prst="rect">
              <a:avLst/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B3C78FDB-E29E-4837-9D5E-A88F1A28E89D}"/>
                </a:ext>
              </a:extLst>
            </p:cNvPr>
            <p:cNvGrpSpPr/>
            <p:nvPr/>
          </p:nvGrpSpPr>
          <p:grpSpPr>
            <a:xfrm>
              <a:off x="7966007" y="4986541"/>
              <a:ext cx="2270272" cy="756621"/>
              <a:chOff x="1339911" y="262140"/>
              <a:chExt cx="3827325" cy="1275548"/>
            </a:xfrm>
          </p:grpSpPr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1725949-E0FB-41EA-A754-231DD31F8E90}"/>
                  </a:ext>
                </a:extLst>
              </p:cNvPr>
              <p:cNvSpPr txBox="1"/>
              <p:nvPr/>
            </p:nvSpPr>
            <p:spPr>
              <a:xfrm>
                <a:off x="1339911" y="262140"/>
                <a:ext cx="3621233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Blender  Ver 2.79b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412BEC5-D377-4A21-9525-98E7D88668C9}"/>
                  </a:ext>
                </a:extLst>
              </p:cNvPr>
              <p:cNvSpPr txBox="1"/>
              <p:nvPr/>
            </p:nvSpPr>
            <p:spPr>
              <a:xfrm>
                <a:off x="1546003" y="1070710"/>
                <a:ext cx="3621233" cy="466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Character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design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&amp;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moving</a:t>
                </a:r>
                <a:endParaRPr kumimoji="1" lang="ja-JP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AE59004-226A-4AB9-945C-208DCA226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2489750"/>
            <a:ext cx="4450625" cy="13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파란색이(가) 표시된 사진&#10;&#10;자동 생성된 설명">
            <a:extLst>
              <a:ext uri="{FF2B5EF4-FFF2-40B4-BE49-F238E27FC236}">
                <a16:creationId xmlns:a16="http://schemas.microsoft.com/office/drawing/2014/main" id="{FDD8937D-3016-4C23-9A18-4BED932330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61" y="1676400"/>
            <a:ext cx="10134767" cy="539643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714DE868-8DDF-4272-8B45-A2E8902D0537}"/>
              </a:ext>
            </a:extLst>
          </p:cNvPr>
          <p:cNvSpPr/>
          <p:nvPr/>
        </p:nvSpPr>
        <p:spPr>
          <a:xfrm>
            <a:off x="-968042" y="-982485"/>
            <a:ext cx="13370080" cy="9521579"/>
          </a:xfrm>
          <a:prstGeom prst="flowChartDocument">
            <a:avLst/>
          </a:prstGeom>
          <a:gradFill flip="none" rotWithShape="1">
            <a:gsLst>
              <a:gs pos="80000">
                <a:schemeClr val="accent4">
                  <a:lumMod val="90000"/>
                  <a:alpha val="20000"/>
                </a:schemeClr>
              </a:gs>
              <a:gs pos="3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B929618E-E213-45FE-B424-9B278329B8D5}"/>
              </a:ext>
            </a:extLst>
          </p:cNvPr>
          <p:cNvSpPr txBox="1"/>
          <p:nvPr/>
        </p:nvSpPr>
        <p:spPr>
          <a:xfrm>
            <a:off x="5061678" y="2147089"/>
            <a:ext cx="2068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spc="600" dirty="0">
                <a:solidFill>
                  <a:schemeClr val="bg1"/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PART 3</a:t>
            </a:r>
            <a:endParaRPr kumimoji="1" lang="ja-JP" altLang="en-US" sz="4000" spc="600" dirty="0">
              <a:solidFill>
                <a:schemeClr val="bg1"/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C8D72715-CFE4-4695-BDC4-7AE94195D150}"/>
              </a:ext>
            </a:extLst>
          </p:cNvPr>
          <p:cNvSpPr txBox="1"/>
          <p:nvPr/>
        </p:nvSpPr>
        <p:spPr>
          <a:xfrm>
            <a:off x="4266828" y="2854975"/>
            <a:ext cx="365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Functions</a:t>
            </a:r>
            <a:endParaRPr kumimoji="1" lang="ja-JP" altLang="en-US" sz="54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63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87186"/>
            <a:chOff x="458425" y="262140"/>
            <a:chExt cx="5384204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26779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Arial" panose="020B0604020202020204" pitchFamily="34" charset="0"/>
                </a:rPr>
                <a:t>Dice Rolling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주사위 굴리기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rgbClr val="59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434FCE-CFFF-4B25-9926-5E625C37055E}"/>
              </a:ext>
            </a:extLst>
          </p:cNvPr>
          <p:cNvSpPr/>
          <p:nvPr/>
        </p:nvSpPr>
        <p:spPr>
          <a:xfrm>
            <a:off x="318053" y="2025855"/>
            <a:ext cx="3806151" cy="3952152"/>
          </a:xfrm>
          <a:prstGeom prst="rect">
            <a:avLst/>
          </a:prstGeom>
          <a:solidFill>
            <a:srgbClr val="59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04103-2260-42AC-857A-21B088A6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62" y="1922166"/>
            <a:ext cx="8779256" cy="493583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0" name="그림 19" descr="장치이(가) 표시된 사진&#10;&#10;자동 생성된 설명">
            <a:extLst>
              <a:ext uri="{FF2B5EF4-FFF2-40B4-BE49-F238E27FC236}">
                <a16:creationId xmlns:a16="http://schemas.microsoft.com/office/drawing/2014/main" id="{E41AE2B8-2280-4540-8F66-51510CA8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" y="2216786"/>
            <a:ext cx="3761220" cy="376122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618D31D5-8BE1-448B-95BC-2EEFC52B3832}"/>
              </a:ext>
            </a:extLst>
          </p:cNvPr>
          <p:cNvSpPr/>
          <p:nvPr/>
        </p:nvSpPr>
        <p:spPr>
          <a:xfrm>
            <a:off x="8224050" y="2545080"/>
            <a:ext cx="2316480" cy="180189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25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A25154-E60F-4F76-B2A2-E787961525AA}"/>
              </a:ext>
            </a:extLst>
          </p:cNvPr>
          <p:cNvSpPr/>
          <p:nvPr/>
        </p:nvSpPr>
        <p:spPr>
          <a:xfrm>
            <a:off x="5365708" y="1656523"/>
            <a:ext cx="6556512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87186"/>
            <a:chOff x="458425" y="262140"/>
            <a:chExt cx="5384204" cy="98718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534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Asset Management</a:t>
              </a:r>
              <a:endParaRPr kumimoji="1" lang="ja-JP" altLang="en-US" sz="4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Arial" panose="020B0604020202020204" pitchFamily="34" charset="0"/>
                </a:rPr>
                <a:t>자산 관리</a:t>
              </a:r>
              <a:endParaRPr kumimoji="1" lang="ja-JP" altLang="en-US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36E1AA0D-D385-4156-8779-B6102D947327}"/>
              </a:ext>
            </a:extLst>
          </p:cNvPr>
          <p:cNvSpPr/>
          <p:nvPr/>
        </p:nvSpPr>
        <p:spPr>
          <a:xfrm rot="5400000">
            <a:off x="4369341" y="3657804"/>
            <a:ext cx="740217" cy="638118"/>
          </a:xfrm>
          <a:prstGeom prst="triangl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2C34DB-2760-4DFA-9057-3D545E6907D7}"/>
              </a:ext>
            </a:extLst>
          </p:cNvPr>
          <p:cNvGrpSpPr/>
          <p:nvPr/>
        </p:nvGrpSpPr>
        <p:grpSpPr>
          <a:xfrm>
            <a:off x="318053" y="2025855"/>
            <a:ext cx="3806151" cy="3952152"/>
            <a:chOff x="318053" y="2025855"/>
            <a:chExt cx="3806151" cy="3952152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DB434FCE-CFFF-4B25-9926-5E625C37055E}"/>
                </a:ext>
              </a:extLst>
            </p:cNvPr>
            <p:cNvSpPr/>
            <p:nvPr/>
          </p:nvSpPr>
          <p:spPr>
            <a:xfrm>
              <a:off x="318053" y="2025855"/>
              <a:ext cx="3806151" cy="3952152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그림 9" descr="에어컨이(가) 표시된 사진&#10;&#10;자동 생성된 설명">
              <a:extLst>
                <a:ext uri="{FF2B5EF4-FFF2-40B4-BE49-F238E27FC236}">
                  <a16:creationId xmlns:a16="http://schemas.microsoft.com/office/drawing/2014/main" id="{ACD17309-AD7C-4282-AFA8-DCD376405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5" y="2237327"/>
              <a:ext cx="3437595" cy="343759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B22CD86-2313-4DEC-B973-A3F0BCFAD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57" y="1986029"/>
            <a:ext cx="7682053" cy="431896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3B50932-7A64-4822-9261-185DE2221446}"/>
              </a:ext>
            </a:extLst>
          </p:cNvPr>
          <p:cNvSpPr/>
          <p:nvPr/>
        </p:nvSpPr>
        <p:spPr>
          <a:xfrm>
            <a:off x="5486400" y="1867181"/>
            <a:ext cx="2356701" cy="19601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52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146</Words>
  <Application>Microsoft Office PowerPoint</Application>
  <PresentationFormat>와이드스크린</PresentationFormat>
  <Paragraphs>72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Kelson Sans</vt:lpstr>
      <vt:lpstr>Yu Gothic</vt:lpstr>
      <vt:lpstr>나눔바른고딕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하영 문</cp:lastModifiedBy>
  <cp:revision>61</cp:revision>
  <dcterms:created xsi:type="dcterms:W3CDTF">2018-04-23T02:02:46Z</dcterms:created>
  <dcterms:modified xsi:type="dcterms:W3CDTF">2019-06-13T11:50:52Z</dcterms:modified>
</cp:coreProperties>
</file>